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1" r:id="rId4"/>
    <p:sldId id="303" r:id="rId5"/>
    <p:sldId id="304" r:id="rId6"/>
    <p:sldId id="305" r:id="rId7"/>
    <p:sldId id="306" r:id="rId8"/>
    <p:sldId id="302" r:id="rId9"/>
    <p:sldId id="307" r:id="rId10"/>
    <p:sldId id="283" r:id="rId11"/>
    <p:sldId id="284" r:id="rId12"/>
    <p:sldId id="296" r:id="rId13"/>
    <p:sldId id="285" r:id="rId14"/>
    <p:sldId id="287" r:id="rId15"/>
    <p:sldId id="288" r:id="rId16"/>
    <p:sldId id="286" r:id="rId17"/>
    <p:sldId id="297" r:id="rId18"/>
    <p:sldId id="314" r:id="rId19"/>
    <p:sldId id="319" r:id="rId20"/>
    <p:sldId id="317" r:id="rId21"/>
    <p:sldId id="316" r:id="rId22"/>
    <p:sldId id="318" r:id="rId23"/>
    <p:sldId id="259" r:id="rId24"/>
    <p:sldId id="308" r:id="rId25"/>
    <p:sldId id="309" r:id="rId26"/>
    <p:sldId id="311" r:id="rId27"/>
    <p:sldId id="310" r:id="rId28"/>
    <p:sldId id="313" r:id="rId29"/>
    <p:sldId id="3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4FE2-E105-4A05-AB55-0496E966EBCB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3AD46-4AFB-4DD7-A42A-D068C63A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Gen x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About 50 MM Americans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Makes up about 15.2% of the population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prime earning years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</a:rPr>
              <a:t>Incentives for customers to share on social media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</a:rPr>
              <a:t>Motivate customers through making an impact/sharing your cause on social media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</a:rPr>
              <a:t>Men and women have different self- perceptions</a:t>
            </a:r>
          </a:p>
          <a:p>
            <a:pPr lvl="2"/>
            <a:r>
              <a:rPr lang="en-US" sz="3300" dirty="0">
                <a:solidFill>
                  <a:schemeClr val="bg1"/>
                </a:solidFill>
              </a:rPr>
              <a:t>Moderate support for social change</a:t>
            </a:r>
          </a:p>
          <a:p>
            <a:pPr lvl="2"/>
            <a:r>
              <a:rPr lang="en-US" sz="3300" dirty="0">
                <a:solidFill>
                  <a:schemeClr val="bg1"/>
                </a:solidFill>
              </a:rPr>
              <a:t>Women more accepting of change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dirty="0">
                <a:solidFill>
                  <a:schemeClr val="bg1"/>
                </a:solidFill>
              </a:rPr>
              <a:t>Parents more engaged in ads </a:t>
            </a:r>
            <a:endParaRPr lang="en-US" sz="3200" dirty="0">
              <a:solidFill>
                <a:schemeClr val="bg1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</a:rPr>
              <a:t>	Urban dwellers more concerned with trends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Their voice has been drowned out by millennials and they have a desire to be heard</a:t>
            </a:r>
          </a:p>
          <a:p>
            <a:pPr lvl="1"/>
            <a:endParaRPr lang="en-US" sz="3300" dirty="0">
              <a:solidFill>
                <a:schemeClr val="bg1"/>
              </a:solidFill>
            </a:endParaRP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2C16-C8B2-FD4C-9ADD-357F33C5C7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9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7BA2B-33A6-4B4C-9C03-A075DA5982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7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ct val="70000"/>
              </a:lnSpc>
            </a:pPr>
            <a:r>
              <a:rPr lang="en-US" sz="2000" dirty="0"/>
              <a:t>For parents of this group, create advertising that appeals to the unique sensibility of parents with kids entering young adulthood</a:t>
            </a:r>
          </a:p>
          <a:p>
            <a:pPr lvl="3">
              <a:lnSpc>
                <a:spcPct val="70000"/>
              </a:lnSpc>
            </a:pPr>
            <a:r>
              <a:rPr lang="en-US" sz="2000" dirty="0"/>
              <a:t>For women of this generation specifically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7BA2B-33A6-4B4C-9C03-A075DA5982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70000"/>
              </a:lnSpc>
            </a:pPr>
            <a:r>
              <a:rPr lang="en-US" dirty="0"/>
              <a:t>Secondary Research 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Brand Inspirations - message and culture is easily identifiable</a:t>
            </a:r>
          </a:p>
          <a:p>
            <a:pPr marL="914400" lvl="2" indent="0">
              <a:lnSpc>
                <a:spcPct val="70000"/>
              </a:lnSpc>
              <a:buNone/>
            </a:pPr>
            <a:endParaRPr lang="en-US" sz="2400" dirty="0"/>
          </a:p>
          <a:p>
            <a:pPr lvl="3">
              <a:lnSpc>
                <a:spcPct val="70000"/>
              </a:lnSpc>
            </a:pPr>
            <a:r>
              <a:rPr lang="en-US" sz="2000" dirty="0" err="1"/>
              <a:t>Madewell</a:t>
            </a:r>
            <a:endParaRPr lang="en-US" sz="2000" dirty="0"/>
          </a:p>
          <a:p>
            <a:pPr lvl="3">
              <a:lnSpc>
                <a:spcPct val="70000"/>
              </a:lnSpc>
            </a:pPr>
            <a:r>
              <a:rPr lang="en-US" sz="2000" dirty="0"/>
              <a:t>Rag &amp; Bone</a:t>
            </a:r>
          </a:p>
          <a:p>
            <a:pPr lvl="3">
              <a:lnSpc>
                <a:spcPct val="70000"/>
              </a:lnSpc>
            </a:pPr>
            <a:r>
              <a:rPr lang="en-US" sz="2000" dirty="0"/>
              <a:t>All Saints</a:t>
            </a:r>
          </a:p>
          <a:p>
            <a:pPr lvl="3">
              <a:lnSpc>
                <a:spcPct val="70000"/>
              </a:lnSpc>
            </a:pPr>
            <a:r>
              <a:rPr lang="en-US" sz="2000" dirty="0"/>
              <a:t>BLK DNM </a:t>
            </a:r>
          </a:p>
          <a:p>
            <a:pPr lvl="3">
              <a:lnSpc>
                <a:spcPct val="70000"/>
              </a:lnSpc>
            </a:pPr>
            <a:r>
              <a:rPr lang="en-US" sz="2000" dirty="0"/>
              <a:t>Vans</a:t>
            </a:r>
          </a:p>
          <a:p>
            <a:pPr lvl="3">
              <a:lnSpc>
                <a:spcPct val="70000"/>
              </a:lnSpc>
            </a:pPr>
            <a:r>
              <a:rPr lang="en-US" sz="2000" dirty="0" err="1"/>
              <a:t>Everlane</a:t>
            </a:r>
            <a:endParaRPr lang="en-US" sz="2000" dirty="0"/>
          </a:p>
          <a:p>
            <a:pPr>
              <a:lnSpc>
                <a:spcPct val="70000"/>
              </a:lnSpc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2C16-C8B2-FD4C-9ADD-357F33C5C7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3300" dirty="0">
              <a:solidFill>
                <a:schemeClr val="bg1"/>
              </a:solidFill>
            </a:endParaRP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2C16-C8B2-FD4C-9ADD-357F33C5C7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4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4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1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0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B8FF-7665-487C-A72C-69ECCB89CC1A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95AC6-DAA6-4012-AF81-C7DD5B4E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tiff"/><Relationship Id="rId3" Type="http://schemas.openxmlformats.org/officeDocument/2006/relationships/image" Target="../media/image12.jpeg"/><Relationship Id="rId7" Type="http://schemas.microsoft.com/office/2007/relationships/hdphoto" Target="../media/hdphoto3.wdp"/><Relationship Id="rId12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tiff"/><Relationship Id="rId5" Type="http://schemas.openxmlformats.org/officeDocument/2006/relationships/image" Target="../media/image14.jpeg"/><Relationship Id="rId10" Type="http://schemas.openxmlformats.org/officeDocument/2006/relationships/image" Target="../media/image17.tiff"/><Relationship Id="rId4" Type="http://schemas.openxmlformats.org/officeDocument/2006/relationships/image" Target="../media/image13.tiff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ma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" r="9091" b="318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8" y="4098404"/>
            <a:ext cx="4610933" cy="13430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484" y="5585467"/>
            <a:ext cx="4610933" cy="379507"/>
          </a:xfrm>
        </p:spPr>
        <p:txBody>
          <a:bodyPr>
            <a:normAutofit/>
          </a:bodyPr>
          <a:lstStyle/>
          <a:p>
            <a:pPr algn="r"/>
            <a:r>
              <a:rPr lang="en-US" sz="1400" dirty="0"/>
              <a:t>TEAM TERRY</a:t>
            </a:r>
          </a:p>
        </p:txBody>
      </p:sp>
    </p:spTree>
    <p:extLst>
      <p:ext uri="{BB962C8B-B14F-4D97-AF65-F5344CB8AC3E}">
        <p14:creationId xmlns:p14="http://schemas.microsoft.com/office/powerpoint/2010/main" val="373216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9" y="4802603"/>
            <a:ext cx="4990514" cy="1325563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New Marketing Strategy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71" y="492370"/>
            <a:ext cx="7826901" cy="35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9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esktop\20160925_133350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 l="35149" r="26795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733" y="0"/>
            <a:ext cx="6172200" cy="182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Supporting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1688123"/>
            <a:ext cx="6172200" cy="449322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Analogous Models</a:t>
            </a:r>
          </a:p>
          <a:p>
            <a:pPr lvl="1">
              <a:lnSpc>
                <a:spcPct val="70000"/>
              </a:lnSpc>
            </a:pPr>
            <a:r>
              <a:rPr lang="en-US" dirty="0" err="1">
                <a:solidFill>
                  <a:schemeClr val="bg1"/>
                </a:solidFill>
              </a:rPr>
              <a:t>Warby</a:t>
            </a:r>
            <a:r>
              <a:rPr lang="en-US" dirty="0">
                <a:solidFill>
                  <a:schemeClr val="bg1"/>
                </a:solidFill>
              </a:rPr>
              <a:t> Parker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Charity Water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Feed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Fall Sample Sale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Cause of </a:t>
            </a:r>
            <a:r>
              <a:rPr lang="en-US" dirty="0" err="1">
                <a:solidFill>
                  <a:schemeClr val="bg1"/>
                </a:solidFill>
              </a:rPr>
              <a:t>umano</a:t>
            </a:r>
            <a:r>
              <a:rPr lang="en-US" dirty="0">
                <a:solidFill>
                  <a:schemeClr val="bg1"/>
                </a:solidFill>
              </a:rPr>
              <a:t> was emphasized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Innovation Summit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How can you tell customers about the dollar amount that goes towards kids?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What did giving art supplies do for the kids and the school? Did it increase creativity? </a:t>
            </a:r>
          </a:p>
          <a:p>
            <a:pPr>
              <a:lnSpc>
                <a:spcPct val="7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8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790" y="97067"/>
            <a:ext cx="6172200" cy="182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Concept- Marketing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39" y="1688123"/>
            <a:ext cx="6873531" cy="449322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70000"/>
              </a:lnSpc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Clear, concise messaging focused on cause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Goal Meter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Transparency throughout process</a:t>
            </a:r>
          </a:p>
        </p:txBody>
      </p:sp>
      <p:pic>
        <p:nvPicPr>
          <p:cNvPr id="1026" name="Picture 2" descr="https://lh3.googleusercontent.com/NXi-EeuVtXsPH4sER86T_csCPkCjETQcbdW-a_Uv6zrDNEKqenc6NzAm6pAaVVNISvHcoeRP9OyfznEVHFwCDn_8X_FFBW4WyqL0MbjwbEoQK-pyyNo5nlC9rJZnGSnyXM62p1Co_5AQqfktJjO4yebF3QJsaOgAdndc-8y6hZcTwxt1QEX8sZC2ICiTI6EsalbJdM-Az1BRcTw07KMus4NJvjGXMIXacAqKsqGpGa3LfxKFiFO1MFirLPJ8f5qgKADG0W5aSI_IC9ORlOwubMeI9FFXAiYy5PlglwFuHPfvT3QVeFKi1iF8PPDybnF3TYmJs2MK_QT2nm0wTW07YADhZ8PXPEJoGopRpQ_kxoNlM2FZzFOjVpcZjhdlPrblVLAbYx4m38_90T9r2RNOdoG2DlNhRCQWCctDnaSb5ozcF11rM047mjE8YFdoDC0VyuQmdxHElK2Zldn8aQbqyAqOfc4N93Qy0pln0krQqIqXVyznI6u23csHCPQ6asLPQjo_uoRP1lrU1q-Y1aEuS2OfKiMnyLExXfwRdA9GCnwDqHdqJHcemRJthD24f11NBNvwYyx-n_pi8SRqs1QjwFonnu5kKMmqAGkBiKRWvPCEuXIf=w358-h635-n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397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0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umano cloth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9" r="1" b="1"/>
          <a:stretch/>
        </p:blipFill>
        <p:spPr bwMode="auto"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57" y="10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9" y="1519311"/>
            <a:ext cx="7076047" cy="481960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70000"/>
              </a:lnSpc>
              <a:buNone/>
            </a:pPr>
            <a:r>
              <a:rPr lang="en-US" sz="2800" dirty="0"/>
              <a:t>Communicating a clear, concise message focused on the cause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2200" dirty="0"/>
          </a:p>
          <a:p>
            <a:pPr lvl="2">
              <a:lnSpc>
                <a:spcPct val="70000"/>
              </a:lnSpc>
            </a:pPr>
            <a:r>
              <a:rPr lang="en-US" sz="2800" dirty="0"/>
              <a:t>The charitable giving of </a:t>
            </a:r>
            <a:r>
              <a:rPr lang="en-US" sz="2800" dirty="0" err="1"/>
              <a:t>umano</a:t>
            </a:r>
            <a:r>
              <a:rPr lang="en-US" sz="2800" dirty="0"/>
              <a:t> is the company’s competitive advantage – communicate this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The mission of giving backpacks should be the central focus of the message to consumers</a:t>
            </a:r>
          </a:p>
          <a:p>
            <a:pPr lvl="3">
              <a:lnSpc>
                <a:spcPct val="70000"/>
              </a:lnSpc>
            </a:pPr>
            <a:endParaRPr lang="en-US" sz="2200" dirty="0"/>
          </a:p>
          <a:p>
            <a:pPr lvl="2">
              <a:lnSpc>
                <a:spcPct val="70000"/>
              </a:lnSpc>
            </a:pPr>
            <a:r>
              <a:rPr lang="en-US" sz="2800" dirty="0"/>
              <a:t>In today’s digital age of overwhelming media sources, brevity is key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Captivate the customer’s attention while communicating the message quickly</a:t>
            </a:r>
          </a:p>
          <a:p>
            <a:pPr>
              <a:lnSpc>
                <a:spcPct val="7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8953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84943"/>
            <a:ext cx="5126736" cy="2332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839" y="254560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1550504"/>
            <a:ext cx="5478364" cy="45322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Goal Meter</a:t>
            </a:r>
          </a:p>
          <a:p>
            <a:pPr marL="0" indent="0">
              <a:lnSpc>
                <a:spcPct val="70000"/>
              </a:lnSpc>
              <a:buNone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dirty="0"/>
              <a:t>On the website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More tangible 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A sense of urgency 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Transparency in the giving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Including the goal meter in an email in a quarterly newsletter format in addition to a blog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dirty="0"/>
              <a:t>In the office 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Culture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Physical reminder of company’s goal</a:t>
            </a:r>
          </a:p>
          <a:p>
            <a:pPr>
              <a:lnSpc>
                <a:spcPct val="7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173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mano clothing why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3" r="14270" b="2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733" y="0"/>
            <a:ext cx="6172200" cy="182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948" y="1266093"/>
            <a:ext cx="7019778" cy="547233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112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1200" dirty="0">
                <a:solidFill>
                  <a:schemeClr val="bg1"/>
                </a:solidFill>
              </a:rPr>
              <a:t>Transparency throughout the company’s processes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74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70000"/>
              </a:lnSpc>
              <a:buNone/>
            </a:pPr>
            <a:endParaRPr lang="en-US" sz="7400" dirty="0">
              <a:solidFill>
                <a:schemeClr val="bg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</a:rPr>
              <a:t>Emphasize the supply chain’s sourcing of fair trade elements and where they come from</a:t>
            </a:r>
          </a:p>
          <a:p>
            <a:pPr marL="914400" lvl="2" indent="0">
              <a:lnSpc>
                <a:spcPct val="70000"/>
              </a:lnSpc>
              <a:buNone/>
            </a:pPr>
            <a:endParaRPr lang="en-US" sz="9600" dirty="0">
              <a:solidFill>
                <a:schemeClr val="bg1"/>
              </a:solidFill>
            </a:endParaRPr>
          </a:p>
          <a:p>
            <a:pPr lvl="2">
              <a:lnSpc>
                <a:spcPct val="70000"/>
              </a:lnSpc>
            </a:pPr>
            <a:r>
              <a:rPr lang="en-US" sz="9600" dirty="0">
                <a:solidFill>
                  <a:schemeClr val="bg1"/>
                </a:solidFill>
              </a:rPr>
              <a:t>Illustrate the transparency of the giving</a:t>
            </a:r>
          </a:p>
          <a:p>
            <a:pPr lvl="3">
              <a:lnSpc>
                <a:spcPct val="110000"/>
              </a:lnSpc>
            </a:pPr>
            <a:r>
              <a:rPr lang="en-US" sz="9600" dirty="0">
                <a:solidFill>
                  <a:schemeClr val="bg1"/>
                </a:solidFill>
              </a:rPr>
              <a:t>What’s specifically in the backpack</a:t>
            </a:r>
          </a:p>
          <a:p>
            <a:pPr lvl="3">
              <a:lnSpc>
                <a:spcPct val="110000"/>
              </a:lnSpc>
            </a:pPr>
            <a:r>
              <a:rPr lang="en-US" sz="9600" dirty="0">
                <a:solidFill>
                  <a:schemeClr val="bg1"/>
                </a:solidFill>
              </a:rPr>
              <a:t>Communicate very clearly that a backpack is given for each shirt purchased </a:t>
            </a:r>
          </a:p>
          <a:p>
            <a:pPr lvl="3">
              <a:lnSpc>
                <a:spcPct val="110000"/>
              </a:lnSpc>
            </a:pPr>
            <a:r>
              <a:rPr lang="en-US" sz="9600" dirty="0">
                <a:solidFill>
                  <a:schemeClr val="bg1"/>
                </a:solidFill>
              </a:rPr>
              <a:t>How does the giving translate to art education?</a:t>
            </a:r>
          </a:p>
          <a:p>
            <a:pPr lvl="3">
              <a:lnSpc>
                <a:spcPct val="110000"/>
              </a:lnSpc>
            </a:pPr>
            <a:r>
              <a:rPr lang="en-US" sz="9600" dirty="0">
                <a:solidFill>
                  <a:schemeClr val="bg1"/>
                </a:solidFill>
              </a:rPr>
              <a:t>Creating a connection between customer and the kids</a:t>
            </a:r>
          </a:p>
          <a:p>
            <a:pPr marL="0" indent="0">
              <a:lnSpc>
                <a:spcPct val="7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7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690688"/>
            <a:ext cx="11477478" cy="51663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The implementation of this marketing strategy requires day-to-day management by the social media director and ecommerce director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Goal Meter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Who- Marketing Manager/Ecommerce Manager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What- Incorporation of a goal meter showing the yearly amount of backpacks distributed 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Where- Displayed on the website - “our story” page &amp; within </a:t>
            </a:r>
            <a:r>
              <a:rPr lang="en-US" dirty="0" err="1">
                <a:solidFill>
                  <a:schemeClr val="bg1"/>
                </a:solidFill>
              </a:rPr>
              <a:t>umano’s</a:t>
            </a:r>
            <a:r>
              <a:rPr lang="en-US" dirty="0">
                <a:solidFill>
                  <a:schemeClr val="bg1"/>
                </a:solidFill>
              </a:rPr>
              <a:t> workspace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Newsletter/Blog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Who- Ecommerce Manager/Social Media Manager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What- Quarterly newsletter with the updated goal meter &amp; a blog post describing </a:t>
            </a:r>
            <a:r>
              <a:rPr lang="en-US" dirty="0" err="1">
                <a:solidFill>
                  <a:schemeClr val="bg1"/>
                </a:solidFill>
              </a:rPr>
              <a:t>umano’s</a:t>
            </a:r>
            <a:r>
              <a:rPr lang="en-US" dirty="0">
                <a:solidFill>
                  <a:schemeClr val="bg1"/>
                </a:solidFill>
              </a:rPr>
              <a:t> recent giving trip(s) for the quarter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Where- Sent via email and updated on the blog</a:t>
            </a:r>
          </a:p>
        </p:txBody>
      </p:sp>
    </p:spTree>
    <p:extLst>
      <p:ext uri="{BB962C8B-B14F-4D97-AF65-F5344CB8AC3E}">
        <p14:creationId xmlns:p14="http://schemas.microsoft.com/office/powerpoint/2010/main" val="99964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6WB8jREvJQQ0Eg9Jf0d19ebxacowqTo-I9ODEeLh7dn2f0n6UKMlPV1uSt5F73m_cqevW9KiUQq6TJqV_DkiaO0zKo-JsDW10wJSDSNdlXImXh6i5t7aZGD4miTJAEEIioePCWnKY2KRAnj7R3qA6I7vQCeBUNmq85iAN8A5YN8Hj7znbZiyXJOvi8OgLgVj1XXBuRJXfRVSEefo5dUjjh-ntuvHSbgasuz4NPz_f94quMNIxRqfwZ7VOpkvaah8fR1mAVbz9eqljFz8-zIqQzNTrYKjIuqo_JHbHNKT8XS6Zx4iApZZ-PJq83ydSwLxNIJPMO3DOvPCZTlF2FbRCZrmml_fY8JU8WxVObbZ3FaCd_csqZdEqNnQLGuxNVsnN6qcygyiKjTpDpLEJGGiGpe-rHzFn8oNLWPO6m9FtfpHla-L9NhEUwBEmn88BA_1_8vEV1q0z2UDx1pWLiOvvzerP-4L5GFtMAKo9YprOWSwikNsFPykbHG6hdt0Gpxaj6Et-gkS5nulnPG0JB7U7i0GrouyTrcvJ68JDITcW_NhqCqmhOFbjoy84Incw0BzdKTzejuHsNt_8f7wXfUb9SYq8bw63uqLf5CZfV74BfskIrkgiQ=w1177-h662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08" r="34736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383" y="0"/>
            <a:ext cx="6172200" cy="182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Critical Success Factors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Concise and Focused Messaging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Consumer Action </a:t>
            </a:r>
          </a:p>
        </p:txBody>
      </p:sp>
    </p:spTree>
    <p:extLst>
      <p:ext uri="{BB962C8B-B14F-4D97-AF65-F5344CB8AC3E}">
        <p14:creationId xmlns:p14="http://schemas.microsoft.com/office/powerpoint/2010/main" val="17570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70" y="481806"/>
            <a:ext cx="349526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76" y="139475"/>
            <a:ext cx="2836652" cy="6846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E-mail</a:t>
            </a: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0" y="1648274"/>
            <a:ext cx="3292443" cy="494730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310116"/>
            <a:ext cx="7015330" cy="42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70" y="481806"/>
            <a:ext cx="349526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76" y="139475"/>
            <a:ext cx="2836652" cy="6846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E-mail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73"/>
            <a:ext cx="5120640" cy="4549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03" y="1889186"/>
            <a:ext cx="6640199" cy="37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9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umano cloth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632" y="787907"/>
            <a:ext cx="5126736" cy="512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92598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Requested</a:t>
            </a:r>
          </a:p>
          <a:p>
            <a:pPr algn="ctr"/>
            <a:r>
              <a:rPr lang="en-US" sz="4000" dirty="0" smtClean="0"/>
              <a:t>Deliverables 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91903" y="2121763"/>
            <a:ext cx="523549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/>
            <a:r>
              <a:rPr lang="en-US" dirty="0"/>
              <a:t>New Market Opportunities </a:t>
            </a:r>
          </a:p>
          <a:p>
            <a:pPr marL="742950"/>
            <a:r>
              <a:rPr lang="en-US" dirty="0"/>
              <a:t>New Marketing Strategy </a:t>
            </a:r>
          </a:p>
          <a:p>
            <a:pPr marL="742950"/>
            <a:r>
              <a:rPr lang="en-US" dirty="0"/>
              <a:t>New Product Ideas</a:t>
            </a:r>
          </a:p>
        </p:txBody>
      </p:sp>
    </p:spTree>
    <p:extLst>
      <p:ext uri="{BB962C8B-B14F-4D97-AF65-F5344CB8AC3E}">
        <p14:creationId xmlns:p14="http://schemas.microsoft.com/office/powerpoint/2010/main" val="246162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70" y="481806"/>
            <a:ext cx="349526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302" y="104969"/>
            <a:ext cx="3200400" cy="7536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Instagram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16" y="2181225"/>
            <a:ext cx="4505325" cy="2495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02" y="2289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70" y="481806"/>
            <a:ext cx="349526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302" y="104969"/>
            <a:ext cx="3200400" cy="7536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Instagram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r="2" b="16784"/>
          <a:stretch/>
        </p:blipFill>
        <p:spPr>
          <a:xfrm>
            <a:off x="8684396" y="872992"/>
            <a:ext cx="3437326" cy="5085252"/>
          </a:xfrm>
          <a:prstGeom prst="rect">
            <a:avLst/>
          </a:prstGeom>
          <a:effectLst/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396" y="5184363"/>
            <a:ext cx="3437326" cy="77388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7" y="1562837"/>
            <a:ext cx="3066744" cy="500186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2"/>
          <a:srcRect r="2" b="16784"/>
          <a:stretch/>
        </p:blipFill>
        <p:spPr>
          <a:xfrm>
            <a:off x="4904333" y="858642"/>
            <a:ext cx="3447026" cy="5099602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68" y="1432426"/>
            <a:ext cx="2176004" cy="3010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672" y="1483301"/>
            <a:ext cx="1190218" cy="1479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766" y="2963173"/>
            <a:ext cx="1190218" cy="14798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29200" y="5182911"/>
            <a:ext cx="3298784" cy="7391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05825" y="5191482"/>
            <a:ext cx="338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more you gift, the more you give #</a:t>
            </a:r>
            <a:r>
              <a:rPr lang="en-US" sz="1600" dirty="0" err="1" smtClean="0"/>
              <a:t>umanoartcollectivesubscription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8275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70" y="481806"/>
            <a:ext cx="349526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302" y="135162"/>
            <a:ext cx="3200400" cy="6932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Facebook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5889" y="1434906"/>
            <a:ext cx="5542671" cy="388268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3" y="1595886"/>
            <a:ext cx="4268637" cy="48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9" y="4802603"/>
            <a:ext cx="4990514" cy="1325563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New Product Ideas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6846" y="1121151"/>
            <a:ext cx="3976777" cy="4542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58" y="658262"/>
            <a:ext cx="2865260" cy="32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esktop\20160925_123722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"/>
                    </a14:imgEffect>
                  </a14:imgLayer>
                </a14:imgProps>
              </a:ext>
            </a:extLst>
          </a:blip>
          <a:srcRect l="34369" r="27576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733" y="78035"/>
            <a:ext cx="6172200" cy="1828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Supporting Research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39" y="1357733"/>
            <a:ext cx="6409297" cy="55002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</a:rPr>
              <a:t>Survey monkey results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47</a:t>
            </a:r>
            <a:r>
              <a:rPr lang="en-US" sz="2600" dirty="0" smtClean="0">
                <a:solidFill>
                  <a:schemeClr val="bg1"/>
                </a:solidFill>
              </a:rPr>
              <a:t>% </a:t>
            </a:r>
            <a:r>
              <a:rPr lang="en-US" sz="2600" dirty="0">
                <a:solidFill>
                  <a:schemeClr val="bg1"/>
                </a:solidFill>
              </a:rPr>
              <a:t>- Clothing styles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19.4% - Hats, beanies and scarves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Less expensive products are appealing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More options for men</a:t>
            </a:r>
          </a:p>
          <a:p>
            <a:pPr lvl="1">
              <a:lnSpc>
                <a:spcPct val="70000"/>
              </a:lnSpc>
            </a:pPr>
            <a:endParaRPr lang="en-US" sz="2600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</a:rPr>
              <a:t>Fall sample sale 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Cause and </a:t>
            </a:r>
            <a:r>
              <a:rPr lang="en-US" sz="2600" dirty="0" smtClean="0">
                <a:solidFill>
                  <a:schemeClr val="bg1"/>
                </a:solidFill>
              </a:rPr>
              <a:t>fabric; a </a:t>
            </a:r>
            <a:r>
              <a:rPr lang="en-US" sz="2600" dirty="0">
                <a:solidFill>
                  <a:schemeClr val="bg1"/>
                </a:solidFill>
              </a:rPr>
              <a:t>lower price point would improve engagement 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More variation in products/ designs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</a:rPr>
              <a:t>Innovation summit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Respondents approved of team’ suggested items</a:t>
            </a:r>
          </a:p>
          <a:p>
            <a:pPr lvl="1">
              <a:lnSpc>
                <a:spcPct val="7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“</a:t>
            </a:r>
            <a:r>
              <a:rPr lang="en-US" sz="2600" dirty="0">
                <a:solidFill>
                  <a:schemeClr val="bg1"/>
                </a:solidFill>
              </a:rPr>
              <a:t>Socks make sense but quality need to be on par with tees”</a:t>
            </a:r>
          </a:p>
          <a:p>
            <a:pPr lvl="1">
              <a:lnSpc>
                <a:spcPct val="70000"/>
              </a:lnSpc>
            </a:pPr>
            <a:r>
              <a:rPr lang="en-US" sz="2600" dirty="0">
                <a:solidFill>
                  <a:schemeClr val="bg1"/>
                </a:solidFill>
              </a:rPr>
              <a:t>Men wearing formals regularly have only hankies and socks to </a:t>
            </a:r>
            <a:r>
              <a:rPr lang="en-US" sz="2600" dirty="0" smtClean="0">
                <a:solidFill>
                  <a:schemeClr val="bg1"/>
                </a:solidFill>
              </a:rPr>
              <a:t>accessorize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22" y="803049"/>
            <a:ext cx="2038363" cy="2470743"/>
          </a:xfrm>
          <a:prstGeom prst="rect">
            <a:avLst/>
          </a:prstGeom>
          <a:effectLst/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04" y="3461344"/>
            <a:ext cx="2133599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5186" y="13652"/>
            <a:ext cx="6422849" cy="1676603"/>
          </a:xfrm>
        </p:spPr>
        <p:txBody>
          <a:bodyPr>
            <a:normAutofit/>
          </a:bodyPr>
          <a:lstStyle/>
          <a:p>
            <a:r>
              <a:rPr lang="en-US" sz="4000" b="1" dirty="0"/>
              <a:t>Concept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78" y="1690255"/>
            <a:ext cx="6422848" cy="4870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Suggested Products</a:t>
            </a:r>
          </a:p>
          <a:p>
            <a:pPr lvl="1"/>
            <a:r>
              <a:rPr lang="en-US" dirty="0"/>
              <a:t>Socks</a:t>
            </a:r>
          </a:p>
          <a:p>
            <a:pPr lvl="1"/>
            <a:r>
              <a:rPr lang="en-US" dirty="0"/>
              <a:t>Canvas bags</a:t>
            </a:r>
          </a:p>
          <a:p>
            <a:pPr lvl="1"/>
            <a:r>
              <a:rPr lang="en-US" dirty="0"/>
              <a:t>Scarves/ Pocket square</a:t>
            </a:r>
          </a:p>
          <a:p>
            <a:pPr lvl="1"/>
            <a:r>
              <a:rPr lang="en-US" dirty="0"/>
              <a:t>Headbands and bandanas</a:t>
            </a:r>
          </a:p>
          <a:p>
            <a:pPr lvl="1"/>
            <a:endParaRPr lang="en-US" sz="2000" dirty="0"/>
          </a:p>
          <a:p>
            <a:r>
              <a:rPr lang="en-US" dirty="0"/>
              <a:t>Reasons</a:t>
            </a:r>
          </a:p>
          <a:p>
            <a:pPr lvl="1"/>
            <a:r>
              <a:rPr lang="en-US" dirty="0"/>
              <a:t>Variety for customers</a:t>
            </a:r>
          </a:p>
          <a:p>
            <a:pPr lvl="1"/>
            <a:r>
              <a:rPr lang="en-US" dirty="0"/>
              <a:t>Easy to screen-print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Lower price for budget customers- Untapped market</a:t>
            </a:r>
          </a:p>
          <a:p>
            <a:pPr lvl="1"/>
            <a:r>
              <a:rPr lang="en-US" dirty="0"/>
              <a:t>Logical extension for </a:t>
            </a:r>
            <a:r>
              <a:rPr lang="en-US" dirty="0" err="1"/>
              <a:t>umano</a:t>
            </a:r>
            <a:r>
              <a:rPr lang="en-US" dirty="0"/>
              <a:t> as a brand</a:t>
            </a:r>
          </a:p>
          <a:p>
            <a:pPr lvl="1"/>
            <a:r>
              <a:rPr lang="en-US" dirty="0"/>
              <a:t>Increased average order value (AOV)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153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32" y="803049"/>
            <a:ext cx="2470743" cy="2470743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03" y="3461344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376" y="108761"/>
            <a:ext cx="6422849" cy="167660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80" y="1561514"/>
            <a:ext cx="6699982" cy="466230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/>
              <a:t>Target Market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Young moms/ Rad dads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40-50-yr-old high socially conscious customers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How to reach market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Instagram and Twitter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Facebook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E-mail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Art festivals, museum gift shops, film </a:t>
            </a:r>
            <a:r>
              <a:rPr lang="en-US" dirty="0" smtClean="0"/>
              <a:t>festivals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Responsibility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CEO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Sourcing </a:t>
            </a:r>
            <a:r>
              <a:rPr lang="en-US" dirty="0"/>
              <a:t>M</a:t>
            </a:r>
            <a:r>
              <a:rPr lang="en-US" dirty="0" smtClean="0"/>
              <a:t>anager</a:t>
            </a:r>
            <a:endParaRPr lang="en-US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27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umano cloth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2310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Critical Success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 fontScale="85000" lnSpcReduction="20000"/>
          </a:bodyPr>
          <a:lstStyle/>
          <a:p>
            <a:pPr marL="114300">
              <a:lnSpc>
                <a:spcPct val="80000"/>
              </a:lnSpc>
            </a:pPr>
            <a:r>
              <a:rPr lang="en-US" sz="3300" dirty="0"/>
              <a:t>Focus on Consistency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Quality- Maintain quality expectations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Design- Consistent with </a:t>
            </a:r>
            <a:r>
              <a:rPr lang="en-US" sz="2800" dirty="0" err="1"/>
              <a:t>umano’s</a:t>
            </a:r>
            <a:r>
              <a:rPr lang="en-US" sz="2800" dirty="0"/>
              <a:t> original design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Avoid too much variety in new items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 </a:t>
            </a:r>
          </a:p>
          <a:p>
            <a:pPr>
              <a:lnSpc>
                <a:spcPct val="80000"/>
              </a:lnSpc>
            </a:pPr>
            <a:r>
              <a:rPr lang="en-US" sz="3300" dirty="0"/>
              <a:t>Natural Fit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New products should appear as an extension of original products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Should be in line with </a:t>
            </a:r>
            <a:r>
              <a:rPr lang="en-US" sz="2800" dirty="0" err="1"/>
              <a:t>umano’s</a:t>
            </a:r>
            <a:r>
              <a:rPr lang="en-US" sz="2800" dirty="0"/>
              <a:t> culture – hip, cool, lifestyle brand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718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20" y="742951"/>
            <a:ext cx="5963294" cy="50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606" y="4557297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28" y="1621169"/>
            <a:ext cx="1865832" cy="2472013"/>
          </a:xfrm>
          <a:prstGeom prst="ellipse">
            <a:avLst/>
          </a:prstGeom>
          <a:ln w="22225"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3" y="1655740"/>
            <a:ext cx="1813644" cy="2402870"/>
          </a:xfrm>
          <a:prstGeom prst="ellipse">
            <a:avLst/>
          </a:prstGeom>
          <a:solidFill>
            <a:schemeClr val="tx1"/>
          </a:solidFill>
          <a:ln w="22225"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33" y="1582689"/>
            <a:ext cx="1972645" cy="2613528"/>
          </a:xfrm>
          <a:prstGeom prst="ellipse">
            <a:avLst/>
          </a:prstGeom>
          <a:ln w="22225"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06" y="1621169"/>
            <a:ext cx="1865832" cy="2472013"/>
          </a:xfrm>
          <a:prstGeom prst="ellipse">
            <a:avLst/>
          </a:prstGeom>
          <a:ln w="22225">
            <a:noFill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81" y="1582689"/>
            <a:ext cx="1894876" cy="2510493"/>
          </a:xfrm>
          <a:prstGeom prst="ellipse">
            <a:avLst/>
          </a:prstGeom>
          <a:ln w="22225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356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39" y="4379170"/>
            <a:ext cx="4783889" cy="1325563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New Market Opportunities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20641" y="590844"/>
            <a:ext cx="6598920" cy="5814490"/>
            <a:chOff x="2887076" y="929188"/>
            <a:chExt cx="5928061" cy="53279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712" y="1037471"/>
              <a:ext cx="2638425" cy="5219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7076" y="929188"/>
              <a:ext cx="3562350" cy="5095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60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0" y="0"/>
            <a:ext cx="489585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Supporting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0556" y="1"/>
            <a:ext cx="7591444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endParaRPr lang="en-US" sz="4000" dirty="0">
              <a:latin typeface="+mj-lt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Consumer Research 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Generation X: internet users aged 40-51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Prime earning years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7/10 have purchased clothing online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Men and women have different self-perceptions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Nearly 50% have children who are under 18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Cynical vs. realistic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TV still relevant for this age group - Shark Tank</a:t>
            </a:r>
          </a:p>
          <a:p>
            <a:endParaRPr lang="en-US" dirty="0"/>
          </a:p>
        </p:txBody>
      </p:sp>
      <p:pic>
        <p:nvPicPr>
          <p:cNvPr id="5122" name="Picture 2" descr="Image result for generation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85875"/>
            <a:ext cx="374332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generation 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63" r="24318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969" y="229376"/>
            <a:ext cx="1996592" cy="17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6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-atl3-1.xx.fbcdn.net/v/t1.0-9/15202627_10157854731845613_5715996493122832930_n.jpg?oh=4d43f581837e4d5235f16777bb97c88f&amp;oe=58B4E34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321176"/>
            <a:ext cx="4596173" cy="1395082"/>
          </a:xfrm>
        </p:spPr>
        <p:txBody>
          <a:bodyPr>
            <a:normAutofit/>
          </a:bodyPr>
          <a:lstStyle/>
          <a:p>
            <a:r>
              <a:rPr lang="en-US" sz="4000" dirty="0"/>
              <a:t>Supporting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1505243"/>
            <a:ext cx="3764826" cy="43895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Innovation Summit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Potential for dual-gift giving?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Marketing gimmick vs meaningful social enterprise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“40-50 year old's are a natural fit”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008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20" y="1632724"/>
            <a:ext cx="1247725" cy="247074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605" y="2130349"/>
            <a:ext cx="1706879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19" y="258058"/>
            <a:ext cx="2174985" cy="627804"/>
          </a:xfrm>
        </p:spPr>
        <p:txBody>
          <a:bodyPr>
            <a:noAutofit/>
          </a:bodyPr>
          <a:lstStyle/>
          <a:p>
            <a:r>
              <a:rPr lang="en-US" sz="4000" dirty="0"/>
              <a:t>Concept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51684" y="915519"/>
            <a:ext cx="3086382" cy="430584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Interests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294" y="915519"/>
            <a:ext cx="3094622" cy="430584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Who Are They?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0693" y="4726631"/>
            <a:ext cx="3094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Social-Minded 40-50 yr. old </a:t>
            </a:r>
            <a:r>
              <a:rPr lang="en-US" sz="2800" dirty="0"/>
              <a:t>males and females in the U.S.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015" y="4513834"/>
            <a:ext cx="3118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97819" y="1482776"/>
            <a:ext cx="326277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Social causes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Fair </a:t>
            </a:r>
            <a:r>
              <a:rPr lang="en-US" sz="2400" dirty="0" smtClean="0"/>
              <a:t>trade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Shop at places like Whole Foods &amp; Trader Joes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 smtClean="0"/>
              <a:t>Philanthropy</a:t>
            </a:r>
            <a:endParaRPr lang="en-US" sz="240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Art/ museums/ festivals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Foodies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Generally tech-savvy 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Connected/Involved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4271" y="1482776"/>
            <a:ext cx="35024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College-educated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 smtClean="0"/>
              <a:t>Discretionary </a:t>
            </a:r>
            <a:r>
              <a:rPr lang="en-US" sz="2400" dirty="0"/>
              <a:t>income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Desire meaningful relationships w/ brands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Willing to advocate on behalf of brands and products they believe in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Live in urban areas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 smtClean="0"/>
              <a:t>Middle</a:t>
            </a:r>
            <a:r>
              <a:rPr lang="en-US" sz="2400" dirty="0"/>
              <a:t>/ upper management roles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624271" y="915519"/>
            <a:ext cx="3086382" cy="430584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2768" y="6199368"/>
            <a:ext cx="31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arket size = 7M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8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32" y="803049"/>
            <a:ext cx="2470743" cy="2470743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03" y="3461344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008" y="0"/>
            <a:ext cx="6422849" cy="167660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000" y="1195754"/>
            <a:ext cx="6784388" cy="50280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2400" dirty="0"/>
          </a:p>
          <a:p>
            <a:pPr lvl="1">
              <a:lnSpc>
                <a:spcPct val="70000"/>
              </a:lnSpc>
            </a:pPr>
            <a:r>
              <a:rPr lang="en-US" sz="2800" dirty="0"/>
              <a:t>How to Reach Market</a:t>
            </a:r>
          </a:p>
          <a:p>
            <a:pPr lvl="2">
              <a:lnSpc>
                <a:spcPct val="70000"/>
              </a:lnSpc>
            </a:pPr>
            <a:r>
              <a:rPr lang="en-US" sz="2800" dirty="0"/>
              <a:t>Voice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Humor and realism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Communication around quality</a:t>
            </a:r>
          </a:p>
          <a:p>
            <a:pPr marL="1371600" lvl="3" indent="0">
              <a:lnSpc>
                <a:spcPct val="70000"/>
              </a:lnSpc>
              <a:buNone/>
            </a:pPr>
            <a:endParaRPr lang="en-US" sz="2400" dirty="0"/>
          </a:p>
          <a:p>
            <a:pPr lvl="2">
              <a:lnSpc>
                <a:spcPct val="70000"/>
              </a:lnSpc>
            </a:pPr>
            <a:r>
              <a:rPr lang="en-US" sz="2800" dirty="0"/>
              <a:t>Medium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TV is still applicable to market to this group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Image based platforms – Instagram and </a:t>
            </a:r>
            <a:r>
              <a:rPr lang="en-US" sz="2400" dirty="0" smtClean="0"/>
              <a:t>Pinterest</a:t>
            </a:r>
          </a:p>
          <a:p>
            <a:pPr lvl="3">
              <a:lnSpc>
                <a:spcPct val="70000"/>
              </a:lnSpc>
            </a:pPr>
            <a:r>
              <a:rPr lang="en-US" sz="2400" dirty="0" smtClean="0"/>
              <a:t>Facebook &amp; e-mail</a:t>
            </a:r>
            <a:endParaRPr lang="en-US" sz="2400" dirty="0"/>
          </a:p>
          <a:p>
            <a:pPr lvl="3">
              <a:lnSpc>
                <a:spcPct val="70000"/>
              </a:lnSpc>
            </a:pPr>
            <a:r>
              <a:rPr lang="en-US" sz="2400" dirty="0"/>
              <a:t>Online review sites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Shopping platform</a:t>
            </a:r>
          </a:p>
          <a:p>
            <a:pPr marL="1371600" lvl="3" indent="0">
              <a:lnSpc>
                <a:spcPct val="70000"/>
              </a:lnSpc>
              <a:buNone/>
            </a:pPr>
            <a:endParaRPr lang="en-US" sz="2800" dirty="0"/>
          </a:p>
          <a:p>
            <a:pPr lvl="2">
              <a:lnSpc>
                <a:spcPct val="70000"/>
              </a:lnSpc>
            </a:pPr>
            <a:r>
              <a:rPr lang="en-US" sz="2800" dirty="0"/>
              <a:t>Responsibility</a:t>
            </a:r>
          </a:p>
          <a:p>
            <a:pPr lvl="3">
              <a:lnSpc>
                <a:spcPct val="70000"/>
              </a:lnSpc>
            </a:pPr>
            <a:r>
              <a:rPr lang="en-US" sz="2400" dirty="0"/>
              <a:t>Brand </a:t>
            </a:r>
            <a:r>
              <a:rPr lang="en-US" sz="2400" dirty="0" smtClean="0"/>
              <a:t>Manager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5297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rag &amp; bon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b="20402"/>
          <a:stretch/>
        </p:blipFill>
        <p:spPr bwMode="auto">
          <a:xfrm>
            <a:off x="5633509" y="239040"/>
            <a:ext cx="4036669" cy="22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4221" t="-3622" r="26179" b="608"/>
          <a:stretch/>
        </p:blipFill>
        <p:spPr>
          <a:xfrm>
            <a:off x="9753942" y="953149"/>
            <a:ext cx="1973794" cy="1639759"/>
          </a:xfrm>
          <a:prstGeom prst="rect">
            <a:avLst/>
          </a:prstGeom>
        </p:spPr>
      </p:pic>
      <p:pic>
        <p:nvPicPr>
          <p:cNvPr id="6146" name="Picture 2" descr="Everla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4" b="7650"/>
          <a:stretch/>
        </p:blipFill>
        <p:spPr bwMode="auto">
          <a:xfrm>
            <a:off x="2986259" y="1572599"/>
            <a:ext cx="2769662" cy="232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26" y="-104511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Inspirational Brands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145" y="3129451"/>
            <a:ext cx="2725726" cy="2721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885" y="1313454"/>
            <a:ext cx="2126235" cy="2832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8620" y="3364709"/>
            <a:ext cx="2019230" cy="2692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151" y="2140343"/>
            <a:ext cx="2104511" cy="1178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4025" y="3428776"/>
            <a:ext cx="4392306" cy="26282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86" y="6291618"/>
            <a:ext cx="2914482" cy="5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0" y="0"/>
            <a:ext cx="489585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Supporting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5"/>
            <a:ext cx="8950435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Critical Success Factors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Let their voice be heard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Be Real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Be Transparent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Focus on the Cause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Keep it brief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Stay consistent</a:t>
            </a:r>
          </a:p>
        </p:txBody>
      </p:sp>
      <p:pic>
        <p:nvPicPr>
          <p:cNvPr id="1026" name="Picture 2" descr="Image result for umano cloth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4141066"/>
            <a:ext cx="2716934" cy="27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80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870</Words>
  <Application>Microsoft Office PowerPoint</Application>
  <PresentationFormat>Widescreen</PresentationFormat>
  <Paragraphs>244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New Market Opportunities</vt:lpstr>
      <vt:lpstr>Supporting Research</vt:lpstr>
      <vt:lpstr>Supporting Research</vt:lpstr>
      <vt:lpstr>Concept</vt:lpstr>
      <vt:lpstr>Implementation</vt:lpstr>
      <vt:lpstr>Inspirational Brands</vt:lpstr>
      <vt:lpstr>Supporting Research</vt:lpstr>
      <vt:lpstr> New Marketing Strategy </vt:lpstr>
      <vt:lpstr>Supporting Research</vt:lpstr>
      <vt:lpstr>Concept- Marketing Strategy</vt:lpstr>
      <vt:lpstr>Concept</vt:lpstr>
      <vt:lpstr>Concept</vt:lpstr>
      <vt:lpstr>Concept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 New Product Ideas </vt:lpstr>
      <vt:lpstr>Supporting Research </vt:lpstr>
      <vt:lpstr>Concept </vt:lpstr>
      <vt:lpstr>Implementation</vt:lpstr>
      <vt:lpstr>Critical Success Factors</vt:lpstr>
      <vt:lpstr>Q&amp;A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Malisha ANNE-MARIE Mendis</dc:creator>
  <cp:lastModifiedBy>Steven Rounds</cp:lastModifiedBy>
  <cp:revision>86</cp:revision>
  <dcterms:created xsi:type="dcterms:W3CDTF">2016-11-21T23:11:46Z</dcterms:created>
  <dcterms:modified xsi:type="dcterms:W3CDTF">2016-11-28T20:13:28Z</dcterms:modified>
</cp:coreProperties>
</file>